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handoutMasterIdLst>
    <p:handoutMasterId r:id="rId3"/>
  </p:handout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7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3366"/>
  </p:normalViewPr>
  <p:slideViewPr>
    <p:cSldViewPr snapToGrid="0" snapToObjects="1">
      <p:cViewPr>
        <p:scale>
          <a:sx n="53" d="100"/>
          <a:sy n="53" d="100"/>
        </p:scale>
        <p:origin x="-4216" y="-7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2" d="100"/>
          <a:sy n="62" d="100"/>
        </p:scale>
        <p:origin x="3288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nehome01stor\home\Transplant\VAD-OHT_TMC\CVC%20anniversary\CVC%20Poster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>
                <a:effectLst/>
              </a:rPr>
              <a:t>HEART-ID Patient Tracking: 2016 to Present</a:t>
            </a:r>
            <a:endParaRPr lang="en-US">
              <a:effectLst/>
            </a:endParaRPr>
          </a:p>
        </c:rich>
      </c:tx>
      <c:layout>
        <c:manualLayout>
          <c:xMode val="edge"/>
          <c:yMode val="edge"/>
          <c:x val="7.9144082414852768E-2"/>
          <c:y val="2.118804136458613E-2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252736"/>
        <c:axId val="105254272"/>
      </c:barChart>
      <c:catAx>
        <c:axId val="105252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05254272"/>
        <c:crosses val="autoZero"/>
        <c:auto val="1"/>
        <c:lblAlgn val="ctr"/>
        <c:lblOffset val="100"/>
        <c:noMultiLvlLbl val="0"/>
      </c:catAx>
      <c:valAx>
        <c:axId val="105254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052527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F1BF1A-B0E4-D643-A661-AA5D697EAA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A0BAB8-A263-EE49-BB41-131C0DDF98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64B35-55F8-B541-B245-15961D4F378C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B16E87-8CC6-F548-B236-948A43D798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E656FD-9239-3E4C-A0AC-5E87B577E5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36857-17F6-FF4C-ACC3-3FF3D1362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110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06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821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09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712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44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09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954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06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18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56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09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ECBC281-817A-5744-B45A-CC43AB73EA45}"/>
              </a:ext>
            </a:extLst>
          </p:cNvPr>
          <p:cNvSpPr/>
          <p:nvPr userDrawn="1"/>
        </p:nvSpPr>
        <p:spPr>
          <a:xfrm>
            <a:off x="13013" y="4950312"/>
            <a:ext cx="43891200" cy="195601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536B80-B934-FE46-BFD9-03B8C105B743}"/>
              </a:ext>
            </a:extLst>
          </p:cNvPr>
          <p:cNvSpPr/>
          <p:nvPr userDrawn="1"/>
        </p:nvSpPr>
        <p:spPr>
          <a:xfrm>
            <a:off x="0" y="30297275"/>
            <a:ext cx="43891200" cy="195601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612BA8-A16B-1943-9457-5B1D81A83AB8}"/>
              </a:ext>
            </a:extLst>
          </p:cNvPr>
          <p:cNvSpPr/>
          <p:nvPr userDrawn="1"/>
        </p:nvSpPr>
        <p:spPr>
          <a:xfrm>
            <a:off x="18392597" y="30543374"/>
            <a:ext cx="5300480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200" b="1" i="0" dirty="0">
                <a:latin typeface="Calibri" panose="020F0502020204030204" pitchFamily="34" charset="0"/>
                <a:cs typeface="Calibri" panose="020F0502020204030204" pitchFamily="34" charset="0"/>
              </a:rPr>
              <a:t>Engage with us: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200" b="0" i="0" dirty="0">
                <a:latin typeface="Calibri" panose="020F0502020204030204" pitchFamily="34" charset="0"/>
                <a:cs typeface="Calibri" panose="020F0502020204030204" pitchFamily="34" charset="0"/>
              </a:rPr>
              <a:t>Web:</a:t>
            </a:r>
            <a:r>
              <a:rPr lang="en-US" sz="32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www.LevyCIMAR.org</a:t>
            </a:r>
            <a:r>
              <a:rPr lang="en-US" sz="32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200" b="0" i="0" dirty="0">
                <a:latin typeface="Calibri" panose="020F0502020204030204" pitchFamily="34" charset="0"/>
                <a:cs typeface="Calibri" panose="020F0502020204030204" pitchFamily="34" charset="0"/>
              </a:rPr>
              <a:t>Twitter: </a:t>
            </a:r>
            <a:r>
              <a:rPr lang="en-US" sz="32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</a:t>
            </a:r>
            <a:r>
              <a:rPr lang="en-US" sz="32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LevyCIMAR</a:t>
            </a:r>
            <a:endParaRPr lang="en-US" sz="3200" b="0" i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2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E-Mail: </a:t>
            </a:r>
            <a:r>
              <a:rPr lang="en-US" sz="3200" b="0" i="0" kern="1200" dirty="0" err="1">
                <a:solidFill>
                  <a:schemeClr val="accent5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CIMAR@Tufts.edu</a:t>
            </a:r>
            <a:endParaRPr lang="en-US" sz="3200" b="0" i="0" kern="1200" dirty="0">
              <a:solidFill>
                <a:schemeClr val="accent5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99140B-15B0-AE45-AEDB-AF7774DD08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9057" y="338611"/>
            <a:ext cx="3613024" cy="3696082"/>
          </a:xfrm>
          <a:prstGeom prst="rect">
            <a:avLst/>
          </a:prstGeom>
        </p:spPr>
      </p:pic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C043FFA1-50E6-F547-8E8F-C0B484117E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1599" y="4174384"/>
            <a:ext cx="4257920" cy="54570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0ABA0FA-99C0-FF4C-A387-E233001393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3884" y="30713582"/>
            <a:ext cx="17917886" cy="186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970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9EC941-A041-D14C-A8F7-AFDF4FECFBE0}"/>
              </a:ext>
            </a:extLst>
          </p:cNvPr>
          <p:cNvSpPr txBox="1"/>
          <p:nvPr/>
        </p:nvSpPr>
        <p:spPr>
          <a:xfrm>
            <a:off x="6187971" y="878128"/>
            <a:ext cx="36923904" cy="2251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857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  <a:p>
            <a:pPr algn="ctr"/>
            <a:r>
              <a:rPr lang="en-US" sz="4114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</a:p>
          <a:p>
            <a:pPr algn="ctr"/>
            <a:r>
              <a:rPr lang="en-US" sz="3657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 affiliations </a:t>
            </a:r>
            <a:endParaRPr lang="en-US" sz="5486" b="1" dirty="0">
              <a:solidFill>
                <a:srgbClr val="4755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4C480A-75F5-B046-BFA5-204C04FF9E4C}"/>
              </a:ext>
            </a:extLst>
          </p:cNvPr>
          <p:cNvSpPr txBox="1"/>
          <p:nvPr/>
        </p:nvSpPr>
        <p:spPr>
          <a:xfrm>
            <a:off x="856053" y="5469314"/>
            <a:ext cx="9664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or Two Sentence Lay Summary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EB2E1-A9C8-CA46-92FA-AAB89B4937E7}"/>
              </a:ext>
            </a:extLst>
          </p:cNvPr>
          <p:cNvSpPr txBox="1"/>
          <p:nvPr/>
        </p:nvSpPr>
        <p:spPr>
          <a:xfrm>
            <a:off x="854467" y="11288614"/>
            <a:ext cx="94978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64C6FB-4424-1E45-A5F6-A701A1A4E289}"/>
              </a:ext>
            </a:extLst>
          </p:cNvPr>
          <p:cNvSpPr txBox="1"/>
          <p:nvPr/>
        </p:nvSpPr>
        <p:spPr>
          <a:xfrm>
            <a:off x="875172" y="17321786"/>
            <a:ext cx="96063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916" indent="-391916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94B302-03EF-4E46-8253-C6266373418C}"/>
              </a:ext>
            </a:extLst>
          </p:cNvPr>
          <p:cNvSpPr txBox="1"/>
          <p:nvPr/>
        </p:nvSpPr>
        <p:spPr>
          <a:xfrm>
            <a:off x="13814274" y="12630243"/>
            <a:ext cx="9572334" cy="51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916" indent="-391916">
              <a:buFont typeface="Arial" panose="020B0604020202020204" pitchFamily="34" charset="0"/>
              <a:buChar char="•"/>
            </a:pPr>
            <a:endParaRPr lang="en-US" sz="2743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63DA8A-06A0-784D-89C7-CB58B1FCDEE5}"/>
              </a:ext>
            </a:extLst>
          </p:cNvPr>
          <p:cNvSpPr txBox="1"/>
          <p:nvPr/>
        </p:nvSpPr>
        <p:spPr>
          <a:xfrm>
            <a:off x="875172" y="21560844"/>
            <a:ext cx="3612488" cy="55399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D8735E-E5A5-3444-832C-E6E23F407B22}"/>
              </a:ext>
            </a:extLst>
          </p:cNvPr>
          <p:cNvSpPr txBox="1"/>
          <p:nvPr/>
        </p:nvSpPr>
        <p:spPr>
          <a:xfrm>
            <a:off x="28438518" y="16655685"/>
            <a:ext cx="14673359" cy="51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916" indent="-391916">
              <a:buFont typeface="Arial" panose="020B0604020202020204" pitchFamily="34" charset="0"/>
              <a:buChar char="•"/>
            </a:pPr>
            <a:endParaRPr lang="en-US" sz="2743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13">
            <a:extLst>
              <a:ext uri="{FF2B5EF4-FFF2-40B4-BE49-F238E27FC236}">
                <a16:creationId xmlns:a16="http://schemas.microsoft.com/office/drawing/2014/main" id="{0E04CFE9-E21B-724E-A58F-A62BBF758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14028" y="5494426"/>
            <a:ext cx="14297850" cy="102115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5214" tIns="87617" rIns="175214" bIns="87617">
            <a:spAutoFit/>
          </a:bodyPr>
          <a:lstStyle/>
          <a:p>
            <a:pPr algn="ctr" defTabSz="4811526" eaLnBrk="0" hangingPunct="0"/>
            <a:r>
              <a:rPr lang="en-US" sz="548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BA61F2-B859-484E-B92A-384BE4A9DFD1}"/>
              </a:ext>
            </a:extLst>
          </p:cNvPr>
          <p:cNvSpPr txBox="1"/>
          <p:nvPr/>
        </p:nvSpPr>
        <p:spPr>
          <a:xfrm>
            <a:off x="35435785" y="21778341"/>
            <a:ext cx="7676093" cy="44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916" indent="-391916">
              <a:buFont typeface="Arial" panose="020B0604020202020204" pitchFamily="34" charset="0"/>
              <a:buChar char="•"/>
            </a:pPr>
            <a:endParaRPr lang="en-US" sz="2286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401272-8869-CA4C-B9A0-FF646D4EDAA7}"/>
              </a:ext>
            </a:extLst>
          </p:cNvPr>
          <p:cNvSpPr txBox="1"/>
          <p:nvPr/>
        </p:nvSpPr>
        <p:spPr>
          <a:xfrm>
            <a:off x="35717435" y="13145650"/>
            <a:ext cx="344883" cy="26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3" dirty="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</a:p>
        </p:txBody>
      </p:sp>
      <p:sp>
        <p:nvSpPr>
          <p:cNvPr id="24" name="Text Box 13">
            <a:extLst>
              <a:ext uri="{FF2B5EF4-FFF2-40B4-BE49-F238E27FC236}">
                <a16:creationId xmlns:a16="http://schemas.microsoft.com/office/drawing/2014/main" id="{9EB0C5AC-2C93-B04C-9F4E-1C57E6497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14028" y="11222045"/>
            <a:ext cx="14297850" cy="102115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5214" tIns="87617" rIns="175214" bIns="87617">
            <a:spAutoFit/>
          </a:bodyPr>
          <a:lstStyle/>
          <a:p>
            <a:pPr algn="ctr" defTabSz="4811526" eaLnBrk="0" hangingPunct="0"/>
            <a:r>
              <a:rPr lang="en-US" sz="548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5" name="Text Box 13">
            <a:extLst>
              <a:ext uri="{FF2B5EF4-FFF2-40B4-BE49-F238E27FC236}">
                <a16:creationId xmlns:a16="http://schemas.microsoft.com/office/drawing/2014/main" id="{53E31B9B-0A13-A146-83C6-B7C9C3852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14028" y="22847736"/>
            <a:ext cx="14297850" cy="102115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5214" tIns="87617" rIns="175214" bIns="87617">
            <a:spAutoFit/>
          </a:bodyPr>
          <a:lstStyle/>
          <a:p>
            <a:pPr algn="ctr" defTabSz="4811526" eaLnBrk="0" hangingPunct="0"/>
            <a:r>
              <a:rPr lang="en-US" sz="548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099A32-4661-3649-9C3F-E8552014DF48}"/>
              </a:ext>
            </a:extLst>
          </p:cNvPr>
          <p:cNvSpPr txBox="1"/>
          <p:nvPr/>
        </p:nvSpPr>
        <p:spPr>
          <a:xfrm>
            <a:off x="13258629" y="16605048"/>
            <a:ext cx="14673359" cy="51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916" indent="-391916">
              <a:buFont typeface="Arial" panose="020B0604020202020204" pitchFamily="34" charset="0"/>
              <a:buChar char="•"/>
            </a:pPr>
            <a:endParaRPr lang="en-US" sz="2743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Box 13">
            <a:extLst>
              <a:ext uri="{FF2B5EF4-FFF2-40B4-BE49-F238E27FC236}">
                <a16:creationId xmlns:a16="http://schemas.microsoft.com/office/drawing/2014/main" id="{8AAD0E85-797E-CD45-9105-D777079A6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59542" y="5494426"/>
            <a:ext cx="14297850" cy="102115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5214" tIns="87617" rIns="175214" bIns="87617">
            <a:spAutoFit/>
          </a:bodyPr>
          <a:lstStyle/>
          <a:p>
            <a:pPr algn="ctr" defTabSz="4811526" eaLnBrk="0" hangingPunct="0"/>
            <a:r>
              <a:rPr lang="en-US" sz="548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7BA897-699F-434E-993F-86AD2D5E17A6}"/>
              </a:ext>
            </a:extLst>
          </p:cNvPr>
          <p:cNvSpPr txBox="1"/>
          <p:nvPr/>
        </p:nvSpPr>
        <p:spPr>
          <a:xfrm>
            <a:off x="20255896" y="21727704"/>
            <a:ext cx="7676093" cy="44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916" indent="-391916">
              <a:buFont typeface="Arial" panose="020B0604020202020204" pitchFamily="34" charset="0"/>
              <a:buChar char="•"/>
            </a:pPr>
            <a:endParaRPr lang="en-US" sz="2286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24AEAB74-AC87-DD47-9909-92C35632DE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33944"/>
              </p:ext>
            </p:extLst>
          </p:nvPr>
        </p:nvGraphicFramePr>
        <p:xfrm>
          <a:off x="13759543" y="6906736"/>
          <a:ext cx="14297849" cy="3639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Text Box 13">
            <a:extLst>
              <a:ext uri="{FF2B5EF4-FFF2-40B4-BE49-F238E27FC236}">
                <a16:creationId xmlns:a16="http://schemas.microsoft.com/office/drawing/2014/main" id="{0243980D-1738-C246-A25C-EFDAE3412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59542" y="11222045"/>
            <a:ext cx="14297850" cy="102115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5214" tIns="87617" rIns="175214" bIns="87617">
            <a:spAutoFit/>
          </a:bodyPr>
          <a:lstStyle/>
          <a:p>
            <a:pPr algn="ctr" defTabSz="4811526" eaLnBrk="0" hangingPunct="0"/>
            <a:r>
              <a:rPr lang="en-US" sz="548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2" name="Text Box 13">
            <a:extLst>
              <a:ext uri="{FF2B5EF4-FFF2-40B4-BE49-F238E27FC236}">
                <a16:creationId xmlns:a16="http://schemas.microsoft.com/office/drawing/2014/main" id="{E3D1EECF-1EC2-6245-8E2F-2F0245DF6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59542" y="22847736"/>
            <a:ext cx="14297850" cy="102115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5214" tIns="87617" rIns="175214" bIns="87617">
            <a:spAutoFit/>
          </a:bodyPr>
          <a:lstStyle/>
          <a:p>
            <a:pPr algn="ctr" defTabSz="4811526" eaLnBrk="0" hangingPunct="0"/>
            <a:r>
              <a:rPr lang="en-US" sz="548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6" name="Text Box 13">
            <a:extLst>
              <a:ext uri="{FF2B5EF4-FFF2-40B4-BE49-F238E27FC236}">
                <a16:creationId xmlns:a16="http://schemas.microsoft.com/office/drawing/2014/main" id="{6BD4C696-F8C6-2944-A70A-DA2FA920E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226" y="10043986"/>
            <a:ext cx="12208730" cy="102115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5214" tIns="87617" rIns="175214" bIns="87617">
            <a:spAutoFit/>
          </a:bodyPr>
          <a:lstStyle/>
          <a:p>
            <a:pPr algn="ctr" defTabSz="4811526" eaLnBrk="0" hangingPunct="0"/>
            <a:r>
              <a:rPr lang="en-US" sz="548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7" name="Text Box 13">
            <a:extLst>
              <a:ext uri="{FF2B5EF4-FFF2-40B4-BE49-F238E27FC236}">
                <a16:creationId xmlns:a16="http://schemas.microsoft.com/office/drawing/2014/main" id="{4F0B7058-FA7D-E047-AF3D-DA93D36D4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225" y="16073757"/>
            <a:ext cx="12208730" cy="102115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5214" tIns="87617" rIns="175214" bIns="87617">
            <a:spAutoFit/>
          </a:bodyPr>
          <a:lstStyle/>
          <a:p>
            <a:pPr algn="ctr" defTabSz="4811526" eaLnBrk="0" hangingPunct="0"/>
            <a:r>
              <a:rPr lang="en-US" sz="548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8BDEC4D-C856-9848-BD0A-6FCAF3C148B6}"/>
              </a:ext>
            </a:extLst>
          </p:cNvPr>
          <p:cNvSpPr/>
          <p:nvPr/>
        </p:nvSpPr>
        <p:spPr>
          <a:xfrm>
            <a:off x="23164606" y="30696550"/>
            <a:ext cx="2054106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Levy CIMAR is a collaboration of Tufts Medical Center and the Tufts University Office of the Vice Provost for Research (OVPR) Research and Scholarship Strategic Plan (RSSP).</a:t>
            </a:r>
          </a:p>
          <a:p>
            <a:r>
              <a:rPr lang="en-US" sz="3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Additional credits if applicable</a:t>
            </a:r>
          </a:p>
        </p:txBody>
      </p:sp>
    </p:spTree>
    <p:extLst>
      <p:ext uri="{BB962C8B-B14F-4D97-AF65-F5344CB8AC3E}">
        <p14:creationId xmlns:p14="http://schemas.microsoft.com/office/powerpoint/2010/main" val="25243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</TotalTime>
  <Words>65</Words>
  <Application>Microsoft Macintosh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Mycynek, Rima Chaddha</dc:creator>
  <cp:lastModifiedBy>Mycynek, Rima Chaddha</cp:lastModifiedBy>
  <cp:revision>25</cp:revision>
  <dcterms:created xsi:type="dcterms:W3CDTF">2019-02-27T17:51:33Z</dcterms:created>
  <dcterms:modified xsi:type="dcterms:W3CDTF">2020-10-26T15:51:18Z</dcterms:modified>
</cp:coreProperties>
</file>