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1"/>
  </p:sldMasterIdLst>
  <p:notesMasterIdLst>
    <p:notesMasterId r:id="rId3"/>
  </p:notesMasterIdLst>
  <p:sldIdLst>
    <p:sldId id="256" r:id="rId2"/>
  </p:sldIdLst>
  <p:sldSz cx="32918400" cy="43891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7E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65"/>
    <p:restoredTop sz="93366"/>
  </p:normalViewPr>
  <p:slideViewPr>
    <p:cSldViewPr snapToGrid="0" snapToObjects="1">
      <p:cViewPr>
        <p:scale>
          <a:sx n="67" d="100"/>
          <a:sy n="67" d="100"/>
        </p:scale>
        <p:origin x="-7064" y="-14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2" d="100"/>
          <a:sy n="62" d="100"/>
        </p:scale>
        <p:origin x="3288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311E6-1301-DD42-BFC8-371C255A0F9B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39B09-49BF-5144-B759-A59027AF1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691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7183123"/>
            <a:ext cx="27980640" cy="1528064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3053043"/>
            <a:ext cx="24688800" cy="10596877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778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212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10942333"/>
            <a:ext cx="28392120" cy="18257517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9372573"/>
            <a:ext cx="28392120" cy="9601197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/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836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73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336810"/>
            <a:ext cx="28392120" cy="84836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10759443"/>
            <a:ext cx="13926024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16032480"/>
            <a:ext cx="13926024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10759443"/>
            <a:ext cx="13994608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16032480"/>
            <a:ext cx="13994608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00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085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3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6319530"/>
            <a:ext cx="16664940" cy="311912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871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6319530"/>
            <a:ext cx="16664940" cy="3119120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029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271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2336800"/>
            <a:ext cx="7098030" cy="3719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2336800"/>
            <a:ext cx="20882610" cy="3719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0361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ECBC281-817A-5744-B45A-CC43AB73EA45}"/>
              </a:ext>
            </a:extLst>
          </p:cNvPr>
          <p:cNvSpPr/>
          <p:nvPr userDrawn="1"/>
        </p:nvSpPr>
        <p:spPr>
          <a:xfrm>
            <a:off x="9759" y="5746980"/>
            <a:ext cx="32918400" cy="260801"/>
          </a:xfrm>
          <a:prstGeom prst="rect">
            <a:avLst/>
          </a:prstGeom>
          <a:solidFill>
            <a:srgbClr val="CB7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536B80-B934-FE46-BFD9-03B8C105B743}"/>
              </a:ext>
            </a:extLst>
          </p:cNvPr>
          <p:cNvSpPr/>
          <p:nvPr userDrawn="1"/>
        </p:nvSpPr>
        <p:spPr>
          <a:xfrm>
            <a:off x="-22860" y="41357839"/>
            <a:ext cx="32918400" cy="260801"/>
          </a:xfrm>
          <a:prstGeom prst="rect">
            <a:avLst/>
          </a:prstGeom>
          <a:solidFill>
            <a:srgbClr val="CB7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A2F46C-1E18-F24B-AD3A-553D08E9968A}"/>
              </a:ext>
            </a:extLst>
          </p:cNvPr>
          <p:cNvSpPr/>
          <p:nvPr userDrawn="1"/>
        </p:nvSpPr>
        <p:spPr>
          <a:xfrm>
            <a:off x="15997186" y="41732524"/>
            <a:ext cx="5771323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800" b="1" i="0" dirty="0">
                <a:latin typeface="Calibri" panose="020F0502020204030204" pitchFamily="34" charset="0"/>
                <a:cs typeface="Calibri" panose="020F0502020204030204" pitchFamily="34" charset="0"/>
              </a:rPr>
              <a:t>Engage with us: 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en-US" sz="2800" b="0" i="0" dirty="0">
                <a:latin typeface="Calibri" panose="020F0502020204030204" pitchFamily="34" charset="0"/>
                <a:cs typeface="Calibri" panose="020F0502020204030204" pitchFamily="34" charset="0"/>
              </a:rPr>
              <a:t>Web:</a:t>
            </a:r>
            <a:r>
              <a:rPr lang="en-US" sz="2800" b="0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www.LevyCIMAR.org</a:t>
            </a:r>
            <a:r>
              <a:rPr lang="en-US" sz="2800" b="0" i="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800" b="0" i="0" dirty="0">
                <a:latin typeface="Calibri" panose="020F0502020204030204" pitchFamily="34" charset="0"/>
                <a:cs typeface="Calibri" panose="020F0502020204030204" pitchFamily="34" charset="0"/>
              </a:rPr>
              <a:t>Twitter: </a:t>
            </a:r>
            <a:r>
              <a:rPr lang="en-US" sz="2800" b="0" i="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@</a:t>
            </a:r>
            <a:r>
              <a:rPr lang="en-US" sz="2800" b="0" i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LevyCIMAR</a:t>
            </a:r>
            <a:endParaRPr lang="en-US" sz="2800" b="0" i="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800" b="0" i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E-Mail: </a:t>
            </a:r>
            <a:r>
              <a:rPr lang="en-US" sz="2800" b="0" i="0" kern="1200" dirty="0" err="1">
                <a:solidFill>
                  <a:schemeClr val="accent5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CIMAR@Tufts.edu</a:t>
            </a:r>
            <a:endParaRPr lang="en-US" sz="2800" b="0" i="0" kern="1200" dirty="0">
              <a:solidFill>
                <a:schemeClr val="accent5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F216D59-5C29-0C4A-8756-F138BE015E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692" y="202281"/>
            <a:ext cx="4401155" cy="45023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4DCDFD-D311-3448-9CAD-F4E6D0CB22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5484" y="41985571"/>
            <a:ext cx="15393488" cy="1599213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C7371D8-AD97-AE41-AC93-A5ED490FC17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6228" y="4840941"/>
            <a:ext cx="6415553" cy="81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838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2336810"/>
            <a:ext cx="28392120" cy="848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11684000"/>
            <a:ext cx="28392120" cy="2784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500C9-124E-0A4A-B2AA-13D56142B5C4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40680650"/>
            <a:ext cx="1110996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65031-300A-774F-95DC-2A19E0059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11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9EC941-A041-D14C-A8F7-AFDF4FECFBE0}"/>
              </a:ext>
            </a:extLst>
          </p:cNvPr>
          <p:cNvSpPr txBox="1"/>
          <p:nvPr/>
        </p:nvSpPr>
        <p:spPr>
          <a:xfrm>
            <a:off x="6161160" y="673967"/>
            <a:ext cx="26477163" cy="26262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8000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  <a:p>
            <a:pPr algn="ctr"/>
            <a:r>
              <a:rPr lang="en-US" sz="4800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</a:p>
          <a:p>
            <a:pPr algn="ctr"/>
            <a:r>
              <a:rPr lang="en-US" sz="4266" b="1" dirty="0">
                <a:solidFill>
                  <a:srgbClr val="4755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Institutional affiliations </a:t>
            </a:r>
            <a:endParaRPr lang="en-US" sz="6400" b="1" dirty="0">
              <a:solidFill>
                <a:srgbClr val="4755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4C480A-75F5-B046-BFA5-204C04FF9E4C}"/>
              </a:ext>
            </a:extLst>
          </p:cNvPr>
          <p:cNvSpPr txBox="1"/>
          <p:nvPr/>
        </p:nvSpPr>
        <p:spPr>
          <a:xfrm>
            <a:off x="311656" y="6221771"/>
            <a:ext cx="1059877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or Two Sentence Lay Summary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5EB2E1-A9C8-CA46-92FA-AAB89B4937E7}"/>
              </a:ext>
            </a:extLst>
          </p:cNvPr>
          <p:cNvSpPr txBox="1"/>
          <p:nvPr/>
        </p:nvSpPr>
        <p:spPr>
          <a:xfrm>
            <a:off x="349757" y="13739352"/>
            <a:ext cx="82453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64C6FB-4424-1E45-A5F6-A701A1A4E289}"/>
              </a:ext>
            </a:extLst>
          </p:cNvPr>
          <p:cNvSpPr txBox="1"/>
          <p:nvPr/>
        </p:nvSpPr>
        <p:spPr>
          <a:xfrm>
            <a:off x="349754" y="20778054"/>
            <a:ext cx="8149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57" indent="-457257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94B302-03EF-4E46-8253-C6266373418C}"/>
              </a:ext>
            </a:extLst>
          </p:cNvPr>
          <p:cNvSpPr txBox="1"/>
          <p:nvPr/>
        </p:nvSpPr>
        <p:spPr>
          <a:xfrm>
            <a:off x="3212190" y="14072084"/>
            <a:ext cx="7681399" cy="1631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57" indent="-457257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63DA8A-06A0-784D-89C7-CB58B1FCDEE5}"/>
              </a:ext>
            </a:extLst>
          </p:cNvPr>
          <p:cNvSpPr txBox="1"/>
          <p:nvPr/>
        </p:nvSpPr>
        <p:spPr>
          <a:xfrm>
            <a:off x="349754" y="25451701"/>
            <a:ext cx="3136112" cy="5847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D8735E-E5A5-3444-832C-E6E23F407B22}"/>
              </a:ext>
            </a:extLst>
          </p:cNvPr>
          <p:cNvSpPr txBox="1"/>
          <p:nvPr/>
        </p:nvSpPr>
        <p:spPr>
          <a:xfrm>
            <a:off x="21545665" y="19365594"/>
            <a:ext cx="17282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57" indent="-457257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BA61F2-B859-484E-B92A-384BE4A9DFD1}"/>
              </a:ext>
            </a:extLst>
          </p:cNvPr>
          <p:cNvSpPr txBox="1"/>
          <p:nvPr/>
        </p:nvSpPr>
        <p:spPr>
          <a:xfrm>
            <a:off x="29894565" y="25342027"/>
            <a:ext cx="9040839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57" indent="-457257">
              <a:buFont typeface="Arial" panose="020B0604020202020204" pitchFamily="34" charset="0"/>
              <a:buChar char="•"/>
            </a:pPr>
            <a:endParaRPr lang="en-US" sz="2666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099A32-4661-3649-9C3F-E8552014DF48}"/>
              </a:ext>
            </a:extLst>
          </p:cNvPr>
          <p:cNvSpPr txBox="1"/>
          <p:nvPr/>
        </p:nvSpPr>
        <p:spPr>
          <a:xfrm>
            <a:off x="6161160" y="18709357"/>
            <a:ext cx="17282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57" indent="-457257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Box 13">
            <a:extLst>
              <a:ext uri="{FF2B5EF4-FFF2-40B4-BE49-F238E27FC236}">
                <a16:creationId xmlns:a16="http://schemas.microsoft.com/office/drawing/2014/main" id="{E3D1EECF-1EC2-6245-8E2F-2F0245DF6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816" y="27812790"/>
            <a:ext cx="10598773" cy="119132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204416" tIns="102221" rIns="204416" bIns="102221">
            <a:spAutoFit/>
          </a:bodyPr>
          <a:lstStyle/>
          <a:p>
            <a:pPr algn="ctr" defTabSz="5613696" eaLnBrk="0" hangingPunct="0"/>
            <a:r>
              <a:rPr lang="en-US" sz="6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6" name="Text Box 13">
            <a:extLst>
              <a:ext uri="{FF2B5EF4-FFF2-40B4-BE49-F238E27FC236}">
                <a16:creationId xmlns:a16="http://schemas.microsoft.com/office/drawing/2014/main" id="{6BD4C696-F8C6-2944-A70A-DA2FA920E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817" y="12287288"/>
            <a:ext cx="10598773" cy="119132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204416" tIns="102221" rIns="204416" bIns="102221">
            <a:spAutoFit/>
          </a:bodyPr>
          <a:lstStyle/>
          <a:p>
            <a:pPr algn="ctr" defTabSz="5613696" eaLnBrk="0" hangingPunct="0"/>
            <a:r>
              <a:rPr lang="en-US" sz="6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7" name="Text Box 13">
            <a:extLst>
              <a:ext uri="{FF2B5EF4-FFF2-40B4-BE49-F238E27FC236}">
                <a16:creationId xmlns:a16="http://schemas.microsoft.com/office/drawing/2014/main" id="{4F0B7058-FA7D-E047-AF3D-DA93D36D4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816" y="19322022"/>
            <a:ext cx="10598773" cy="119132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204416" tIns="102221" rIns="204416" bIns="102221">
            <a:spAutoFit/>
          </a:bodyPr>
          <a:lstStyle/>
          <a:p>
            <a:pPr algn="ctr" defTabSz="5613696" eaLnBrk="0" hangingPunct="0"/>
            <a:r>
              <a:rPr lang="en-US" sz="6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8BDEC4D-C856-9848-BD0A-6FCAF3C148B6}"/>
              </a:ext>
            </a:extLst>
          </p:cNvPr>
          <p:cNvSpPr/>
          <p:nvPr/>
        </p:nvSpPr>
        <p:spPr>
          <a:xfrm>
            <a:off x="20815987" y="42192486"/>
            <a:ext cx="10708078" cy="1282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Levy CIMAR is a collaboration of Tufts Medical Center and the Tufts University Office of the Vice Provost for Research (OVPR) Research and Scholarship Strategic Plan (RSSP).</a:t>
            </a:r>
            <a:endParaRPr lang="en-US" sz="373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734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Additional credits if applicable</a:t>
            </a:r>
          </a:p>
        </p:txBody>
      </p:sp>
      <p:sp>
        <p:nvSpPr>
          <p:cNvPr id="47" name="Text Box 13">
            <a:extLst>
              <a:ext uri="{FF2B5EF4-FFF2-40B4-BE49-F238E27FC236}">
                <a16:creationId xmlns:a16="http://schemas.microsoft.com/office/drawing/2014/main" id="{7188CC08-8134-AB47-A0ED-D363165D9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17304" y="26319892"/>
            <a:ext cx="10598773" cy="119132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204416" tIns="102221" rIns="204416" bIns="102221">
            <a:spAutoFit/>
          </a:bodyPr>
          <a:lstStyle/>
          <a:p>
            <a:pPr algn="ctr" defTabSz="5613696" eaLnBrk="0" hangingPunct="0"/>
            <a:r>
              <a:rPr lang="en-US" sz="6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8" name="Text Box 13">
            <a:extLst>
              <a:ext uri="{FF2B5EF4-FFF2-40B4-BE49-F238E27FC236}">
                <a16:creationId xmlns:a16="http://schemas.microsoft.com/office/drawing/2014/main" id="{920E2FF0-6898-D84E-9663-D95B296EE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09200" y="6304724"/>
            <a:ext cx="10598773" cy="119132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204416" tIns="102221" rIns="204416" bIns="102221">
            <a:spAutoFit/>
          </a:bodyPr>
          <a:lstStyle/>
          <a:p>
            <a:pPr algn="ctr" defTabSz="5613696" eaLnBrk="0" hangingPunct="0"/>
            <a:r>
              <a:rPr lang="en-US" sz="6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9" name="Text Box 13">
            <a:extLst>
              <a:ext uri="{FF2B5EF4-FFF2-40B4-BE49-F238E27FC236}">
                <a16:creationId xmlns:a16="http://schemas.microsoft.com/office/drawing/2014/main" id="{7A4B35A9-779B-A04D-B0CF-4C248EB08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3503" y="13339458"/>
            <a:ext cx="10598773" cy="119132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204416" tIns="102221" rIns="204416" bIns="102221">
            <a:spAutoFit/>
          </a:bodyPr>
          <a:lstStyle/>
          <a:p>
            <a:pPr algn="ctr" defTabSz="5613696" eaLnBrk="0" hangingPunct="0"/>
            <a:r>
              <a:rPr lang="en-US" sz="6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54" name="Text Box 13">
            <a:extLst>
              <a:ext uri="{FF2B5EF4-FFF2-40B4-BE49-F238E27FC236}">
                <a16:creationId xmlns:a16="http://schemas.microsoft.com/office/drawing/2014/main" id="{EA05B9D4-1C74-1A4D-B980-B3112694C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62875" y="21830226"/>
            <a:ext cx="10075448" cy="119132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204416" tIns="102221" rIns="204416" bIns="102221">
            <a:spAutoFit/>
          </a:bodyPr>
          <a:lstStyle/>
          <a:p>
            <a:pPr algn="ctr" defTabSz="5613696" eaLnBrk="0" hangingPunct="0"/>
            <a:r>
              <a:rPr lang="en-US" sz="6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55" name="Text Box 13">
            <a:extLst>
              <a:ext uri="{FF2B5EF4-FFF2-40B4-BE49-F238E27FC236}">
                <a16:creationId xmlns:a16="http://schemas.microsoft.com/office/drawing/2014/main" id="{CD28F163-6953-E340-A8F1-C94E794B8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10377" y="6304724"/>
            <a:ext cx="10127949" cy="119132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204416" tIns="102221" rIns="204416" bIns="102221">
            <a:spAutoFit/>
          </a:bodyPr>
          <a:lstStyle/>
          <a:p>
            <a:pPr algn="ctr" defTabSz="5613696" eaLnBrk="0" hangingPunct="0"/>
            <a:r>
              <a:rPr lang="en-US" sz="6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56" name="Text Box 13">
            <a:extLst>
              <a:ext uri="{FF2B5EF4-FFF2-40B4-BE49-F238E27FC236}">
                <a16:creationId xmlns:a16="http://schemas.microsoft.com/office/drawing/2014/main" id="{9ED6CCCB-9CBA-0046-8B1F-6ACB61819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10374" y="13339458"/>
            <a:ext cx="10127949" cy="119132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204416" tIns="102221" rIns="204416" bIns="102221">
            <a:spAutoFit/>
          </a:bodyPr>
          <a:lstStyle/>
          <a:p>
            <a:pPr algn="ctr" defTabSz="5613696" eaLnBrk="0" hangingPunct="0"/>
            <a:r>
              <a:rPr lang="en-US" sz="6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57" name="Text Box 13">
            <a:extLst>
              <a:ext uri="{FF2B5EF4-FFF2-40B4-BE49-F238E27FC236}">
                <a16:creationId xmlns:a16="http://schemas.microsoft.com/office/drawing/2014/main" id="{432BF127-CC53-CA4E-B909-DFC48EFC9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62874" y="30642510"/>
            <a:ext cx="10130391" cy="119132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204416" tIns="102221" rIns="204416" bIns="102221">
            <a:spAutoFit/>
          </a:bodyPr>
          <a:lstStyle/>
          <a:p>
            <a:pPr algn="ctr" defTabSz="5613696" eaLnBrk="0" hangingPunct="0"/>
            <a:r>
              <a:rPr lang="en-US" sz="6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243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</TotalTime>
  <Words>59</Words>
  <Application>Microsoft Macintosh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Mycynek, Rima Chaddha</dc:creator>
  <cp:lastModifiedBy>Mycynek, Rima Chaddha</cp:lastModifiedBy>
  <cp:revision>24</cp:revision>
  <dcterms:created xsi:type="dcterms:W3CDTF">2019-02-27T17:51:33Z</dcterms:created>
  <dcterms:modified xsi:type="dcterms:W3CDTF">2020-10-26T15:52:03Z</dcterms:modified>
</cp:coreProperties>
</file>