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32918400" cy="3840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7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3366"/>
  </p:normalViewPr>
  <p:slideViewPr>
    <p:cSldViewPr snapToGrid="0" snapToObjects="1">
      <p:cViewPr>
        <p:scale>
          <a:sx n="83" d="100"/>
          <a:sy n="83" d="100"/>
        </p:scale>
        <p:origin x="-8992" y="-16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2" d="100"/>
          <a:sy n="62" d="100"/>
        </p:scale>
        <p:origin x="3288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nehome01stor\home\Transplant\VAD-OHT_TMC\CVC%20anniversary\CVC%20Poster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>
                <a:effectLst/>
              </a:rPr>
              <a:t>HEART-ID Patient Tracking: 2016 to Present</a:t>
            </a:r>
            <a:endParaRPr lang="en-US">
              <a:effectLst/>
            </a:endParaRPr>
          </a:p>
        </c:rich>
      </c:tx>
      <c:layout>
        <c:manualLayout>
          <c:xMode val="edge"/>
          <c:yMode val="edge"/>
          <c:x val="7.9144082414852768E-2"/>
          <c:y val="2.118804136458613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252736"/>
        <c:axId val="105254272"/>
      </c:barChart>
      <c:catAx>
        <c:axId val="105252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5254272"/>
        <c:crosses val="autoZero"/>
        <c:auto val="1"/>
        <c:lblAlgn val="ctr"/>
        <c:lblOffset val="100"/>
        <c:noMultiLvlLbl val="0"/>
      </c:catAx>
      <c:valAx>
        <c:axId val="105254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52527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311E6-1301-DD42-BFC8-371C255A0F9B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6613" y="1143000"/>
            <a:ext cx="2644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39B09-49BF-5144-B759-A59027AF1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91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6285233"/>
            <a:ext cx="27980640" cy="1337056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0171413"/>
            <a:ext cx="24688800" cy="927226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595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6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9574541"/>
            <a:ext cx="28392120" cy="1597532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5701001"/>
            <a:ext cx="28392120" cy="840104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175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0223500"/>
            <a:ext cx="13990320" cy="243674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0223500"/>
            <a:ext cx="13990320" cy="243674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36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044708"/>
            <a:ext cx="28392120" cy="74231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9414513"/>
            <a:ext cx="13926024" cy="461390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4028420"/>
            <a:ext cx="13926024" cy="20633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9414513"/>
            <a:ext cx="13994608" cy="461390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4028420"/>
            <a:ext cx="13994608" cy="20633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0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10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26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560320"/>
            <a:ext cx="10617041" cy="89611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5529588"/>
            <a:ext cx="16664940" cy="272923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1521440"/>
            <a:ext cx="10617041" cy="2134489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69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560320"/>
            <a:ext cx="10617041" cy="89611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5529588"/>
            <a:ext cx="16664940" cy="272923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1521440"/>
            <a:ext cx="10617041" cy="2134489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42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29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044700"/>
            <a:ext cx="7098030" cy="325462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044700"/>
            <a:ext cx="20882610" cy="325462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25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ECBC281-817A-5744-B45A-CC43AB73EA45}"/>
              </a:ext>
            </a:extLst>
          </p:cNvPr>
          <p:cNvSpPr/>
          <p:nvPr userDrawn="1"/>
        </p:nvSpPr>
        <p:spPr>
          <a:xfrm>
            <a:off x="9759" y="5028605"/>
            <a:ext cx="32918400" cy="2282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536B80-B934-FE46-BFD9-03B8C105B743}"/>
              </a:ext>
            </a:extLst>
          </p:cNvPr>
          <p:cNvSpPr/>
          <p:nvPr userDrawn="1"/>
        </p:nvSpPr>
        <p:spPr>
          <a:xfrm>
            <a:off x="-14288" y="35666862"/>
            <a:ext cx="32918400" cy="2282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A2F46C-1E18-F24B-AD3A-553D08E9968A}"/>
              </a:ext>
            </a:extLst>
          </p:cNvPr>
          <p:cNvSpPr/>
          <p:nvPr userDrawn="1"/>
        </p:nvSpPr>
        <p:spPr>
          <a:xfrm>
            <a:off x="14872854" y="35995484"/>
            <a:ext cx="801733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1" i="0" dirty="0">
                <a:latin typeface="Calibri" panose="020F0502020204030204" pitchFamily="34" charset="0"/>
                <a:cs typeface="Calibri" panose="020F0502020204030204" pitchFamily="34" charset="0"/>
              </a:rPr>
              <a:t>Engage with us: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0" i="0" dirty="0">
                <a:latin typeface="Calibri" panose="020F0502020204030204" pitchFamily="34" charset="0"/>
                <a:cs typeface="Calibri" panose="020F0502020204030204" pitchFamily="34" charset="0"/>
              </a:rPr>
              <a:t>Web:</a:t>
            </a:r>
            <a:r>
              <a:rPr lang="en-US" sz="32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www.LevyCIMAR.org</a:t>
            </a:r>
            <a:r>
              <a:rPr lang="en-US" sz="32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0" i="0" dirty="0">
                <a:latin typeface="Calibri" panose="020F0502020204030204" pitchFamily="34" charset="0"/>
                <a:cs typeface="Calibri" panose="020F0502020204030204" pitchFamily="34" charset="0"/>
              </a:rPr>
              <a:t>Twitter: </a:t>
            </a:r>
            <a:r>
              <a:rPr lang="en-US" sz="32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US" sz="32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LevyCIMAR</a:t>
            </a:r>
            <a:endParaRPr lang="en-US" sz="3200" b="0" i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E-Mail: </a:t>
            </a:r>
            <a:r>
              <a:rPr lang="en-US" sz="3200" b="0" i="0" kern="1200" dirty="0" err="1">
                <a:solidFill>
                  <a:schemeClr val="accent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CIMAR@Tufts.edu</a:t>
            </a:r>
            <a:endParaRPr lang="en-US" sz="3200" b="0" i="0" kern="1200" dirty="0">
              <a:solidFill>
                <a:schemeClr val="accent5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8B51A6-63D5-6C4C-866A-71ABDC990B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261" y="314700"/>
            <a:ext cx="3613024" cy="3696082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22FFB3D0-7BAC-6D46-AAC0-9A4EF82DE6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9619" y="4182978"/>
            <a:ext cx="4780308" cy="6055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9D9062-C989-E940-B4FB-BA0C36BEA1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910" y="36354328"/>
            <a:ext cx="14467146" cy="150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0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044708"/>
            <a:ext cx="28392120" cy="7423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0223500"/>
            <a:ext cx="28392120" cy="24367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35595568"/>
            <a:ext cx="74066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35595568"/>
            <a:ext cx="1110996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35595568"/>
            <a:ext cx="74066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1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9EC941-A041-D14C-A8F7-AFDF4FECFBE0}"/>
              </a:ext>
            </a:extLst>
          </p:cNvPr>
          <p:cNvSpPr txBox="1"/>
          <p:nvPr/>
        </p:nvSpPr>
        <p:spPr>
          <a:xfrm>
            <a:off x="4624410" y="589719"/>
            <a:ext cx="28293990" cy="22980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pPr algn="ctr"/>
            <a:r>
              <a:rPr lang="en-US" sz="42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</a:p>
          <a:p>
            <a:pPr algn="ctr"/>
            <a:r>
              <a:rPr lang="en-US" sz="3733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affiliations </a:t>
            </a:r>
            <a:endParaRPr lang="en-US" sz="5600" b="1" dirty="0">
              <a:solidFill>
                <a:srgbClr val="4755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4C480A-75F5-B046-BFA5-204C04FF9E4C}"/>
              </a:ext>
            </a:extLst>
          </p:cNvPr>
          <p:cNvSpPr txBox="1"/>
          <p:nvPr/>
        </p:nvSpPr>
        <p:spPr>
          <a:xfrm>
            <a:off x="267770" y="5444048"/>
            <a:ext cx="10260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or Two Sentence Lay Summary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EB2E1-A9C8-CA46-92FA-AAB89B4937E7}"/>
              </a:ext>
            </a:extLst>
          </p:cNvPr>
          <p:cNvSpPr txBox="1"/>
          <p:nvPr/>
        </p:nvSpPr>
        <p:spPr>
          <a:xfrm>
            <a:off x="267769" y="12021932"/>
            <a:ext cx="8019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4C6FB-4424-1E45-A5F6-A701A1A4E289}"/>
              </a:ext>
            </a:extLst>
          </p:cNvPr>
          <p:cNvSpPr txBox="1"/>
          <p:nvPr/>
        </p:nvSpPr>
        <p:spPr>
          <a:xfrm>
            <a:off x="267768" y="18132382"/>
            <a:ext cx="8111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70" indent="-40007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63DA8A-06A0-784D-89C7-CB58B1FCDEE5}"/>
              </a:ext>
            </a:extLst>
          </p:cNvPr>
          <p:cNvSpPr txBox="1"/>
          <p:nvPr/>
        </p:nvSpPr>
        <p:spPr>
          <a:xfrm>
            <a:off x="267768" y="22174272"/>
            <a:ext cx="3050345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D8735E-E5A5-3444-832C-E6E23F407B22}"/>
              </a:ext>
            </a:extLst>
          </p:cNvPr>
          <p:cNvSpPr txBox="1"/>
          <p:nvPr/>
        </p:nvSpPr>
        <p:spPr>
          <a:xfrm>
            <a:off x="22944552" y="16944893"/>
            <a:ext cx="15121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70" indent="-40007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BA61F2-B859-484E-B92A-384BE4A9DFD1}"/>
              </a:ext>
            </a:extLst>
          </p:cNvPr>
          <p:cNvSpPr txBox="1"/>
          <p:nvPr/>
        </p:nvSpPr>
        <p:spPr>
          <a:xfrm>
            <a:off x="30155711" y="22174272"/>
            <a:ext cx="7910734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70" indent="-400070">
              <a:buFont typeface="Arial" panose="020B0604020202020204" pitchFamily="34" charset="0"/>
              <a:buChar char="•"/>
            </a:pPr>
            <a:endParaRPr lang="en-US" sz="2333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24AEAB74-AC87-DD47-9909-92C35632DE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450550"/>
              </p:ext>
            </p:extLst>
          </p:nvPr>
        </p:nvGraphicFramePr>
        <p:xfrm>
          <a:off x="11889111" y="7092665"/>
          <a:ext cx="9483234" cy="371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D29CCA1B-61AD-1E4A-8743-05E34D88FE76}"/>
              </a:ext>
            </a:extLst>
          </p:cNvPr>
          <p:cNvSpPr txBox="1"/>
          <p:nvPr/>
        </p:nvSpPr>
        <p:spPr>
          <a:xfrm>
            <a:off x="16279350" y="12787526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67" dirty="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</a:p>
        </p:txBody>
      </p:sp>
      <p:sp>
        <p:nvSpPr>
          <p:cNvPr id="32" name="Text Box 13">
            <a:extLst>
              <a:ext uri="{FF2B5EF4-FFF2-40B4-BE49-F238E27FC236}">
                <a16:creationId xmlns:a16="http://schemas.microsoft.com/office/drawing/2014/main" id="{E3D1EECF-1EC2-6245-8E2F-2F0245DF6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98" y="24336189"/>
            <a:ext cx="10308914" cy="104240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8864" tIns="89443" rIns="178864" bIns="89443">
            <a:spAutoFit/>
          </a:bodyPr>
          <a:lstStyle/>
          <a:p>
            <a:pPr algn="ctr" defTabSz="4911616" eaLnBrk="0" hangingPunct="0"/>
            <a:r>
              <a:rPr lang="en-US" sz="5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6" name="Text Box 13">
            <a:extLst>
              <a:ext uri="{FF2B5EF4-FFF2-40B4-BE49-F238E27FC236}">
                <a16:creationId xmlns:a16="http://schemas.microsoft.com/office/drawing/2014/main" id="{6BD4C696-F8C6-2944-A70A-DA2FA920E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99" y="10751375"/>
            <a:ext cx="10308914" cy="104240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8864" tIns="89443" rIns="178864" bIns="89443">
            <a:spAutoFit/>
          </a:bodyPr>
          <a:lstStyle/>
          <a:p>
            <a:pPr algn="ctr" defTabSz="4911616" eaLnBrk="0" hangingPunct="0"/>
            <a:r>
              <a:rPr lang="en-US" sz="5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4F0B7058-FA7D-E047-AF3D-DA93D36D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98" y="16906767"/>
            <a:ext cx="10308914" cy="104240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8864" tIns="89443" rIns="178864" bIns="89443">
            <a:spAutoFit/>
          </a:bodyPr>
          <a:lstStyle/>
          <a:p>
            <a:pPr algn="ctr" defTabSz="4911616" eaLnBrk="0" hangingPunct="0"/>
            <a:r>
              <a:rPr lang="en-US" sz="5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BDEC4D-C856-9848-BD0A-6FCAF3C148B6}"/>
              </a:ext>
            </a:extLst>
          </p:cNvPr>
          <p:cNvSpPr/>
          <p:nvPr/>
        </p:nvSpPr>
        <p:spPr>
          <a:xfrm>
            <a:off x="20292646" y="36072333"/>
            <a:ext cx="12464389" cy="1210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Levy CIMAR is a collaboration of Tufts Medical Center and the Tufts University Office of the Vice Provost for Research (OVPR) Research and Scholarship Strategic Plan (RSSP).</a:t>
            </a:r>
          </a:p>
          <a:p>
            <a:r>
              <a:rPr lang="en-US" sz="3267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Additional credits if applicable</a:t>
            </a:r>
          </a:p>
        </p:txBody>
      </p:sp>
      <p:sp>
        <p:nvSpPr>
          <p:cNvPr id="35" name="Text Box 13">
            <a:extLst>
              <a:ext uri="{FF2B5EF4-FFF2-40B4-BE49-F238E27FC236}">
                <a16:creationId xmlns:a16="http://schemas.microsoft.com/office/drawing/2014/main" id="{58524FB7-2D85-A34E-9E58-C070CB5F8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0582" y="5563319"/>
            <a:ext cx="10308914" cy="104240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8864" tIns="89443" rIns="178864" bIns="89443">
            <a:spAutoFit/>
          </a:bodyPr>
          <a:lstStyle/>
          <a:p>
            <a:pPr algn="ctr" defTabSz="4911616" eaLnBrk="0" hangingPunct="0"/>
            <a:r>
              <a:rPr lang="en-US" sz="5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8" name="Text Box 13">
            <a:extLst>
              <a:ext uri="{FF2B5EF4-FFF2-40B4-BE49-F238E27FC236}">
                <a16:creationId xmlns:a16="http://schemas.microsoft.com/office/drawing/2014/main" id="{97412A16-B41B-924C-9601-0C34ACDCD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0582" y="10751375"/>
            <a:ext cx="10308914" cy="104240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8864" tIns="89443" rIns="178864" bIns="89443">
            <a:spAutoFit/>
          </a:bodyPr>
          <a:lstStyle/>
          <a:p>
            <a:pPr algn="ctr" defTabSz="4911616" eaLnBrk="0" hangingPunct="0"/>
            <a:r>
              <a:rPr lang="en-US" sz="5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9" name="Text Box 13">
            <a:extLst>
              <a:ext uri="{FF2B5EF4-FFF2-40B4-BE49-F238E27FC236}">
                <a16:creationId xmlns:a16="http://schemas.microsoft.com/office/drawing/2014/main" id="{0836306C-4E80-DF4B-867B-4BBC44922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8607" y="14289713"/>
            <a:ext cx="10308914" cy="104240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8864" tIns="89443" rIns="178864" bIns="89443">
            <a:spAutoFit/>
          </a:bodyPr>
          <a:lstStyle/>
          <a:p>
            <a:pPr algn="ctr" defTabSz="4911616" eaLnBrk="0" hangingPunct="0"/>
            <a:r>
              <a:rPr lang="en-US" sz="5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0" name="Text Box 13">
            <a:extLst>
              <a:ext uri="{FF2B5EF4-FFF2-40B4-BE49-F238E27FC236}">
                <a16:creationId xmlns:a16="http://schemas.microsoft.com/office/drawing/2014/main" id="{E876109B-CD15-8544-A0E7-61C0F27F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1465" y="5563319"/>
            <a:ext cx="10308914" cy="104240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8864" tIns="89443" rIns="178864" bIns="89443">
            <a:spAutoFit/>
          </a:bodyPr>
          <a:lstStyle/>
          <a:p>
            <a:pPr algn="ctr" defTabSz="4911616" eaLnBrk="0" hangingPunct="0"/>
            <a:r>
              <a:rPr lang="en-US" sz="5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1" name="Text Box 13">
            <a:extLst>
              <a:ext uri="{FF2B5EF4-FFF2-40B4-BE49-F238E27FC236}">
                <a16:creationId xmlns:a16="http://schemas.microsoft.com/office/drawing/2014/main" id="{D8E2E806-475C-EF4F-88FE-B159C06FE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7724" y="26595429"/>
            <a:ext cx="10308914" cy="104240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8864" tIns="89443" rIns="178864" bIns="89443">
            <a:spAutoFit/>
          </a:bodyPr>
          <a:lstStyle/>
          <a:p>
            <a:pPr algn="ctr" defTabSz="4911616" eaLnBrk="0" hangingPunct="0"/>
            <a:r>
              <a:rPr lang="en-US" sz="5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8" name="Text Box 13">
            <a:extLst>
              <a:ext uri="{FF2B5EF4-FFF2-40B4-BE49-F238E27FC236}">
                <a16:creationId xmlns:a16="http://schemas.microsoft.com/office/drawing/2014/main" id="{0A32D31A-512E-A549-8104-7284C7907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8607" y="26595429"/>
            <a:ext cx="10308914" cy="104240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178864" tIns="89443" rIns="178864" bIns="89443">
            <a:spAutoFit/>
          </a:bodyPr>
          <a:lstStyle/>
          <a:p>
            <a:pPr algn="ctr" defTabSz="4911616" eaLnBrk="0" hangingPunct="0"/>
            <a:r>
              <a:rPr lang="en-US" sz="5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8684</TotalTime>
  <Words>66</Words>
  <Application>Microsoft Macintosh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Mycynek, Rima Chaddha</dc:creator>
  <cp:lastModifiedBy>Mycynek, Rima Chaddha</cp:lastModifiedBy>
  <cp:revision>19</cp:revision>
  <dcterms:created xsi:type="dcterms:W3CDTF">2019-02-27T17:51:33Z</dcterms:created>
  <dcterms:modified xsi:type="dcterms:W3CDTF">2020-10-26T15:53:12Z</dcterms:modified>
</cp:coreProperties>
</file>