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5" r:id="rId1"/>
  </p:sldMasterIdLst>
  <p:sldIdLst>
    <p:sldId id="256" r:id="rId2"/>
  </p:sldIdLst>
  <p:sldSz cx="32918400" cy="21945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B7E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3366"/>
  </p:normalViewPr>
  <p:slideViewPr>
    <p:cSldViewPr snapToGrid="0" snapToObjects="1">
      <p:cViewPr>
        <p:scale>
          <a:sx n="78" d="100"/>
          <a:sy n="78" d="100"/>
        </p:scale>
        <p:origin x="-8080" y="-70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/nehome01stor\home\Transplant\VAD-OHT_TMC\CVC%20anniversary\CVC%20PosterGraph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>
                <a:effectLst/>
              </a:rPr>
              <a:t>HEART-ID Patient Tracking: 2016 to Present</a:t>
            </a:r>
            <a:endParaRPr lang="en-US">
              <a:effectLst/>
            </a:endParaRPr>
          </a:p>
        </c:rich>
      </c:tx>
      <c:layout>
        <c:manualLayout>
          <c:xMode val="edge"/>
          <c:yMode val="edge"/>
          <c:x val="7.9144082414852768E-2"/>
          <c:y val="2.118804136458613E-2"/>
        </c:manualLayout>
      </c:layout>
      <c:overlay val="0"/>
    </c:title>
    <c:autoTitleDeleted val="0"/>
    <c:plotArea>
      <c:layout/>
      <c:barChart>
        <c:barDir val="col"/>
        <c:grouping val="stack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5252736"/>
        <c:axId val="105254272"/>
      </c:barChart>
      <c:catAx>
        <c:axId val="1052527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05254272"/>
        <c:crosses val="autoZero"/>
        <c:auto val="1"/>
        <c:lblAlgn val="ctr"/>
        <c:lblOffset val="100"/>
        <c:noMultiLvlLbl val="0"/>
      </c:catAx>
      <c:valAx>
        <c:axId val="1052542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05252736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8880" y="3591562"/>
            <a:ext cx="27980640" cy="7640320"/>
          </a:xfrm>
        </p:spPr>
        <p:txBody>
          <a:bodyPr anchor="b"/>
          <a:lstStyle>
            <a:lvl1pPr algn="ctr">
              <a:defRPr sz="19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4800" y="11526522"/>
            <a:ext cx="24688800" cy="5298438"/>
          </a:xfrm>
        </p:spPr>
        <p:txBody>
          <a:bodyPr/>
          <a:lstStyle>
            <a:lvl1pPr marL="0" indent="0" algn="ctr">
              <a:buNone/>
              <a:defRPr sz="7680"/>
            </a:lvl1pPr>
            <a:lvl2pPr marL="1463040" indent="0" algn="ctr">
              <a:buNone/>
              <a:defRPr sz="6400"/>
            </a:lvl2pPr>
            <a:lvl3pPr marL="2926080" indent="0" algn="ctr">
              <a:buNone/>
              <a:defRPr sz="5760"/>
            </a:lvl3pPr>
            <a:lvl4pPr marL="4389120" indent="0" algn="ctr">
              <a:buNone/>
              <a:defRPr sz="5120"/>
            </a:lvl4pPr>
            <a:lvl5pPr marL="5852160" indent="0" algn="ctr">
              <a:buNone/>
              <a:defRPr sz="5120"/>
            </a:lvl5pPr>
            <a:lvl6pPr marL="7315200" indent="0" algn="ctr">
              <a:buNone/>
              <a:defRPr sz="5120"/>
            </a:lvl6pPr>
            <a:lvl7pPr marL="8778240" indent="0" algn="ctr">
              <a:buNone/>
              <a:defRPr sz="5120"/>
            </a:lvl7pPr>
            <a:lvl8pPr marL="10241280" indent="0" algn="ctr">
              <a:buNone/>
              <a:defRPr sz="5120"/>
            </a:lvl8pPr>
            <a:lvl9pPr marL="11704320" indent="0" algn="ctr">
              <a:buNone/>
              <a:defRPr sz="512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722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073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5997" y="5471167"/>
            <a:ext cx="28392120" cy="9128758"/>
          </a:xfrm>
        </p:spPr>
        <p:txBody>
          <a:bodyPr anchor="b"/>
          <a:lstStyle>
            <a:lvl1pPr>
              <a:defRPr sz="19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45997" y="14686287"/>
            <a:ext cx="28392120" cy="4800598"/>
          </a:xfrm>
        </p:spPr>
        <p:txBody>
          <a:bodyPr/>
          <a:lstStyle>
            <a:lvl1pPr marL="0" indent="0">
              <a:buNone/>
              <a:defRPr sz="7680">
                <a:solidFill>
                  <a:schemeClr val="tx1"/>
                </a:solidFill>
              </a:defRPr>
            </a:lvl1pPr>
            <a:lvl2pPr marL="1463040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2pPr>
            <a:lvl3pPr marL="292608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3pPr>
            <a:lvl4pPr marL="4389120" indent="0">
              <a:buNone/>
              <a:defRPr sz="5120">
                <a:solidFill>
                  <a:schemeClr val="tx1">
                    <a:tint val="75000"/>
                  </a:schemeClr>
                </a:solidFill>
              </a:defRPr>
            </a:lvl4pPr>
            <a:lvl5pPr marL="5852160" indent="0">
              <a:buNone/>
              <a:defRPr sz="5120">
                <a:solidFill>
                  <a:schemeClr val="tx1">
                    <a:tint val="75000"/>
                  </a:schemeClr>
                </a:solidFill>
              </a:defRPr>
            </a:lvl5pPr>
            <a:lvl6pPr marL="7315200" indent="0">
              <a:buNone/>
              <a:defRPr sz="5120">
                <a:solidFill>
                  <a:schemeClr val="tx1">
                    <a:tint val="75000"/>
                  </a:schemeClr>
                </a:solidFill>
              </a:defRPr>
            </a:lvl6pPr>
            <a:lvl7pPr marL="8778240" indent="0">
              <a:buNone/>
              <a:defRPr sz="5120">
                <a:solidFill>
                  <a:schemeClr val="tx1">
                    <a:tint val="75000"/>
                  </a:schemeClr>
                </a:solidFill>
              </a:defRPr>
            </a:lvl7pPr>
            <a:lvl8pPr marL="10241280" indent="0">
              <a:buNone/>
              <a:defRPr sz="5120">
                <a:solidFill>
                  <a:schemeClr val="tx1">
                    <a:tint val="75000"/>
                  </a:schemeClr>
                </a:solidFill>
              </a:defRPr>
            </a:lvl8pPr>
            <a:lvl9pPr marL="11704320" indent="0">
              <a:buNone/>
              <a:defRPr sz="51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457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63140" y="5842000"/>
            <a:ext cx="13990320" cy="139242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64940" y="5842000"/>
            <a:ext cx="13990320" cy="139242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10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1168405"/>
            <a:ext cx="28392120" cy="42418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7431" y="5379722"/>
            <a:ext cx="13926024" cy="2636518"/>
          </a:xfrm>
        </p:spPr>
        <p:txBody>
          <a:bodyPr anchor="b"/>
          <a:lstStyle>
            <a:lvl1pPr marL="0" indent="0">
              <a:buNone/>
              <a:defRPr sz="7680" b="1"/>
            </a:lvl1pPr>
            <a:lvl2pPr marL="1463040" indent="0">
              <a:buNone/>
              <a:defRPr sz="6400" b="1"/>
            </a:lvl2pPr>
            <a:lvl3pPr marL="2926080" indent="0">
              <a:buNone/>
              <a:defRPr sz="5760" b="1"/>
            </a:lvl3pPr>
            <a:lvl4pPr marL="4389120" indent="0">
              <a:buNone/>
              <a:defRPr sz="5120" b="1"/>
            </a:lvl4pPr>
            <a:lvl5pPr marL="5852160" indent="0">
              <a:buNone/>
              <a:defRPr sz="5120" b="1"/>
            </a:lvl5pPr>
            <a:lvl6pPr marL="7315200" indent="0">
              <a:buNone/>
              <a:defRPr sz="5120" b="1"/>
            </a:lvl6pPr>
            <a:lvl7pPr marL="8778240" indent="0">
              <a:buNone/>
              <a:defRPr sz="5120" b="1"/>
            </a:lvl7pPr>
            <a:lvl8pPr marL="10241280" indent="0">
              <a:buNone/>
              <a:defRPr sz="5120" b="1"/>
            </a:lvl8pPr>
            <a:lvl9pPr marL="11704320" indent="0">
              <a:buNone/>
              <a:defRPr sz="51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67431" y="8016240"/>
            <a:ext cx="13926024" cy="117906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664942" y="5379722"/>
            <a:ext cx="13994608" cy="2636518"/>
          </a:xfrm>
        </p:spPr>
        <p:txBody>
          <a:bodyPr anchor="b"/>
          <a:lstStyle>
            <a:lvl1pPr marL="0" indent="0">
              <a:buNone/>
              <a:defRPr sz="7680" b="1"/>
            </a:lvl1pPr>
            <a:lvl2pPr marL="1463040" indent="0">
              <a:buNone/>
              <a:defRPr sz="6400" b="1"/>
            </a:lvl2pPr>
            <a:lvl3pPr marL="2926080" indent="0">
              <a:buNone/>
              <a:defRPr sz="5760" b="1"/>
            </a:lvl3pPr>
            <a:lvl4pPr marL="4389120" indent="0">
              <a:buNone/>
              <a:defRPr sz="5120" b="1"/>
            </a:lvl4pPr>
            <a:lvl5pPr marL="5852160" indent="0">
              <a:buNone/>
              <a:defRPr sz="5120" b="1"/>
            </a:lvl5pPr>
            <a:lvl6pPr marL="7315200" indent="0">
              <a:buNone/>
              <a:defRPr sz="5120" b="1"/>
            </a:lvl6pPr>
            <a:lvl7pPr marL="8778240" indent="0">
              <a:buNone/>
              <a:defRPr sz="5120" b="1"/>
            </a:lvl7pPr>
            <a:lvl8pPr marL="10241280" indent="0">
              <a:buNone/>
              <a:defRPr sz="5120" b="1"/>
            </a:lvl8pPr>
            <a:lvl9pPr marL="11704320" indent="0">
              <a:buNone/>
              <a:defRPr sz="51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664942" y="8016240"/>
            <a:ext cx="13994608" cy="117906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167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646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01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1463040"/>
            <a:ext cx="10617041" cy="5120640"/>
          </a:xfrm>
        </p:spPr>
        <p:txBody>
          <a:bodyPr anchor="b"/>
          <a:lstStyle>
            <a:lvl1pPr>
              <a:defRPr sz="102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94608" y="3159765"/>
            <a:ext cx="16664940" cy="15595600"/>
          </a:xfrm>
        </p:spPr>
        <p:txBody>
          <a:bodyPr/>
          <a:lstStyle>
            <a:lvl1pPr>
              <a:defRPr sz="10240"/>
            </a:lvl1pPr>
            <a:lvl2pPr>
              <a:defRPr sz="8960"/>
            </a:lvl2pPr>
            <a:lvl3pPr>
              <a:defRPr sz="7680"/>
            </a:lvl3pPr>
            <a:lvl4pPr>
              <a:defRPr sz="6400"/>
            </a:lvl4pPr>
            <a:lvl5pPr>
              <a:defRPr sz="6400"/>
            </a:lvl5pPr>
            <a:lvl6pPr>
              <a:defRPr sz="6400"/>
            </a:lvl6pPr>
            <a:lvl7pPr>
              <a:defRPr sz="6400"/>
            </a:lvl7pPr>
            <a:lvl8pPr>
              <a:defRPr sz="6400"/>
            </a:lvl8pPr>
            <a:lvl9pPr>
              <a:defRPr sz="6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8" y="6583680"/>
            <a:ext cx="10617041" cy="12197082"/>
          </a:xfrm>
        </p:spPr>
        <p:txBody>
          <a:bodyPr/>
          <a:lstStyle>
            <a:lvl1pPr marL="0" indent="0">
              <a:buNone/>
              <a:defRPr sz="5120"/>
            </a:lvl1pPr>
            <a:lvl2pPr marL="1463040" indent="0">
              <a:buNone/>
              <a:defRPr sz="4480"/>
            </a:lvl2pPr>
            <a:lvl3pPr marL="2926080" indent="0">
              <a:buNone/>
              <a:defRPr sz="3840"/>
            </a:lvl3pPr>
            <a:lvl4pPr marL="4389120" indent="0">
              <a:buNone/>
              <a:defRPr sz="3200"/>
            </a:lvl4pPr>
            <a:lvl5pPr marL="5852160" indent="0">
              <a:buNone/>
              <a:defRPr sz="3200"/>
            </a:lvl5pPr>
            <a:lvl6pPr marL="7315200" indent="0">
              <a:buNone/>
              <a:defRPr sz="3200"/>
            </a:lvl6pPr>
            <a:lvl7pPr marL="8778240" indent="0">
              <a:buNone/>
              <a:defRPr sz="3200"/>
            </a:lvl7pPr>
            <a:lvl8pPr marL="10241280" indent="0">
              <a:buNone/>
              <a:defRPr sz="3200"/>
            </a:lvl8pPr>
            <a:lvl9pPr marL="11704320" indent="0">
              <a:buNone/>
              <a:defRPr sz="3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722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1463040"/>
            <a:ext cx="10617041" cy="5120640"/>
          </a:xfrm>
        </p:spPr>
        <p:txBody>
          <a:bodyPr anchor="b"/>
          <a:lstStyle>
            <a:lvl1pPr>
              <a:defRPr sz="102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994608" y="3159765"/>
            <a:ext cx="16664940" cy="15595600"/>
          </a:xfrm>
        </p:spPr>
        <p:txBody>
          <a:bodyPr anchor="t"/>
          <a:lstStyle>
            <a:lvl1pPr marL="0" indent="0">
              <a:buNone/>
              <a:defRPr sz="10240"/>
            </a:lvl1pPr>
            <a:lvl2pPr marL="1463040" indent="0">
              <a:buNone/>
              <a:defRPr sz="8960"/>
            </a:lvl2pPr>
            <a:lvl3pPr marL="2926080" indent="0">
              <a:buNone/>
              <a:defRPr sz="7680"/>
            </a:lvl3pPr>
            <a:lvl4pPr marL="4389120" indent="0">
              <a:buNone/>
              <a:defRPr sz="6400"/>
            </a:lvl4pPr>
            <a:lvl5pPr marL="5852160" indent="0">
              <a:buNone/>
              <a:defRPr sz="6400"/>
            </a:lvl5pPr>
            <a:lvl6pPr marL="7315200" indent="0">
              <a:buNone/>
              <a:defRPr sz="6400"/>
            </a:lvl6pPr>
            <a:lvl7pPr marL="8778240" indent="0">
              <a:buNone/>
              <a:defRPr sz="6400"/>
            </a:lvl7pPr>
            <a:lvl8pPr marL="10241280" indent="0">
              <a:buNone/>
              <a:defRPr sz="6400"/>
            </a:lvl8pPr>
            <a:lvl9pPr marL="11704320" indent="0">
              <a:buNone/>
              <a:defRPr sz="64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8" y="6583680"/>
            <a:ext cx="10617041" cy="12197082"/>
          </a:xfrm>
        </p:spPr>
        <p:txBody>
          <a:bodyPr/>
          <a:lstStyle>
            <a:lvl1pPr marL="0" indent="0">
              <a:buNone/>
              <a:defRPr sz="5120"/>
            </a:lvl1pPr>
            <a:lvl2pPr marL="1463040" indent="0">
              <a:buNone/>
              <a:defRPr sz="4480"/>
            </a:lvl2pPr>
            <a:lvl3pPr marL="2926080" indent="0">
              <a:buNone/>
              <a:defRPr sz="3840"/>
            </a:lvl3pPr>
            <a:lvl4pPr marL="4389120" indent="0">
              <a:buNone/>
              <a:defRPr sz="3200"/>
            </a:lvl4pPr>
            <a:lvl5pPr marL="5852160" indent="0">
              <a:buNone/>
              <a:defRPr sz="3200"/>
            </a:lvl5pPr>
            <a:lvl6pPr marL="7315200" indent="0">
              <a:buNone/>
              <a:defRPr sz="3200"/>
            </a:lvl6pPr>
            <a:lvl7pPr marL="8778240" indent="0">
              <a:buNone/>
              <a:defRPr sz="3200"/>
            </a:lvl7pPr>
            <a:lvl8pPr marL="10241280" indent="0">
              <a:buNone/>
              <a:defRPr sz="3200"/>
            </a:lvl8pPr>
            <a:lvl9pPr marL="11704320" indent="0">
              <a:buNone/>
              <a:defRPr sz="3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688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6068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557232" y="1168400"/>
            <a:ext cx="7098030" cy="1859788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63142" y="1168400"/>
            <a:ext cx="20882610" cy="1859788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0742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ECBC281-817A-5744-B45A-CC43AB73EA45}"/>
              </a:ext>
            </a:extLst>
          </p:cNvPr>
          <p:cNvSpPr/>
          <p:nvPr userDrawn="1"/>
        </p:nvSpPr>
        <p:spPr>
          <a:xfrm>
            <a:off x="9760" y="3300208"/>
            <a:ext cx="32918400" cy="130401"/>
          </a:xfrm>
          <a:prstGeom prst="rect">
            <a:avLst/>
          </a:prstGeom>
          <a:solidFill>
            <a:srgbClr val="CB7E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7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3536B80-B934-FE46-BFD9-03B8C105B743}"/>
              </a:ext>
            </a:extLst>
          </p:cNvPr>
          <p:cNvSpPr/>
          <p:nvPr userDrawn="1"/>
        </p:nvSpPr>
        <p:spPr>
          <a:xfrm>
            <a:off x="2" y="20176457"/>
            <a:ext cx="32918400" cy="130401"/>
          </a:xfrm>
          <a:prstGeom prst="rect">
            <a:avLst/>
          </a:prstGeom>
          <a:solidFill>
            <a:srgbClr val="CB7E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7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E612BA8-A16B-1943-9457-5B1D81A83AB8}"/>
              </a:ext>
            </a:extLst>
          </p:cNvPr>
          <p:cNvSpPr/>
          <p:nvPr userDrawn="1"/>
        </p:nvSpPr>
        <p:spPr>
          <a:xfrm>
            <a:off x="11747033" y="20268162"/>
            <a:ext cx="6012998" cy="16773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2200" b="1" i="0" dirty="0">
                <a:latin typeface="Calibri" panose="020F0502020204030204" pitchFamily="34" charset="0"/>
                <a:cs typeface="Calibri" panose="020F0502020204030204" pitchFamily="34" charset="0"/>
              </a:rPr>
              <a:t>Engage with us: 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2200" b="0" i="0" dirty="0">
                <a:latin typeface="Calibri" panose="020F0502020204030204" pitchFamily="34" charset="0"/>
                <a:cs typeface="Calibri" panose="020F0502020204030204" pitchFamily="34" charset="0"/>
              </a:rPr>
              <a:t>Web:</a:t>
            </a:r>
            <a:r>
              <a:rPr lang="en-US" sz="2200" b="0" i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0" i="0" dirty="0" err="1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www.LevyCIMAR.org</a:t>
            </a:r>
            <a:r>
              <a:rPr lang="en-US" sz="2200" b="0" i="0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2200" b="0" i="0" dirty="0">
                <a:latin typeface="Calibri" panose="020F0502020204030204" pitchFamily="34" charset="0"/>
                <a:cs typeface="Calibri" panose="020F0502020204030204" pitchFamily="34" charset="0"/>
              </a:rPr>
              <a:t>Twitter: </a:t>
            </a:r>
            <a:r>
              <a:rPr lang="en-US" sz="2200" b="0" i="0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@</a:t>
            </a:r>
            <a:r>
              <a:rPr lang="en-US" sz="2200" b="0" i="0" dirty="0" err="1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LevyCIMAR</a:t>
            </a:r>
            <a:endParaRPr lang="en-US" sz="2200" b="0" i="0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2200" b="0" i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E-Mail: </a:t>
            </a:r>
            <a:r>
              <a:rPr lang="en-US" sz="2200" b="0" i="0" kern="1200" dirty="0" err="1">
                <a:solidFill>
                  <a:schemeClr val="accent5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CIMAR@Tufts.edu</a:t>
            </a:r>
            <a:endParaRPr lang="en-US" sz="2200" b="0" i="0" kern="1200" dirty="0">
              <a:solidFill>
                <a:schemeClr val="accent5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Picture 2" descr="A picture containing room&#10;&#10;Description automatically generated">
            <a:extLst>
              <a:ext uri="{FF2B5EF4-FFF2-40B4-BE49-F238E27FC236}">
                <a16:creationId xmlns:a16="http://schemas.microsoft.com/office/drawing/2014/main" id="{426DF736-7032-844A-A9CB-FB7248721B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8226" y="163047"/>
            <a:ext cx="2463863" cy="2520503"/>
          </a:xfrm>
          <a:prstGeom prst="rect">
            <a:avLst/>
          </a:prstGeom>
        </p:spPr>
      </p:pic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D0B1F5AD-4BE1-D448-82B9-C909A9C6B0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7435" y="2806507"/>
            <a:ext cx="3037229" cy="38471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E0143F9-2CF5-6840-94C3-AA9B3CACB3A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6904" y="20515543"/>
            <a:ext cx="11430000" cy="118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336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63140" y="1168405"/>
            <a:ext cx="28392120" cy="42418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3140" y="5842000"/>
            <a:ext cx="28392120" cy="139242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63140" y="20340325"/>
            <a:ext cx="7406640" cy="1168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8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04220" y="20340325"/>
            <a:ext cx="11109960" cy="1168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8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248620" y="20340325"/>
            <a:ext cx="7406640" cy="1168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8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944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txStyles>
    <p:titleStyle>
      <a:lvl1pPr algn="l" defTabSz="2926080" rtl="0" eaLnBrk="1" latinLnBrk="0" hangingPunct="1">
        <a:lnSpc>
          <a:spcPct val="90000"/>
        </a:lnSpc>
        <a:spcBef>
          <a:spcPct val="0"/>
        </a:spcBef>
        <a:buNone/>
        <a:defRPr sz="140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31520" indent="-731520" algn="l" defTabSz="2926080" rtl="0" eaLnBrk="1" latinLnBrk="0" hangingPunct="1">
        <a:lnSpc>
          <a:spcPct val="90000"/>
        </a:lnSpc>
        <a:spcBef>
          <a:spcPts val="3200"/>
        </a:spcBef>
        <a:buFont typeface="Arial" panose="020B0604020202020204" pitchFamily="34" charset="0"/>
        <a:buChar char="•"/>
        <a:defRPr sz="896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7680" kern="1200">
          <a:solidFill>
            <a:schemeClr val="tx1"/>
          </a:solidFill>
          <a:latin typeface="+mn-lt"/>
          <a:ea typeface="+mn-ea"/>
          <a:cs typeface="+mn-cs"/>
        </a:defRPr>
      </a:lvl2pPr>
      <a:lvl3pPr marL="365760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3pPr>
      <a:lvl4pPr marL="512064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4pPr>
      <a:lvl5pPr marL="658368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5pPr>
      <a:lvl6pPr marL="804672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6pPr>
      <a:lvl7pPr marL="950976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7pPr>
      <a:lvl8pPr marL="1097280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8pPr>
      <a:lvl9pPr marL="1243584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1pPr>
      <a:lvl2pPr marL="146304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2pPr>
      <a:lvl3pPr marL="292608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3pPr>
      <a:lvl4pPr marL="438912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4pPr>
      <a:lvl5pPr marL="585216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5pPr>
      <a:lvl6pPr marL="731520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6pPr>
      <a:lvl7pPr marL="877824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7pPr>
      <a:lvl8pPr marL="1024128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8pPr>
      <a:lvl9pPr marL="1170432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D9EC941-A041-D14C-A8F7-AFDF4FECFBE0}"/>
              </a:ext>
            </a:extLst>
          </p:cNvPr>
          <p:cNvSpPr txBox="1"/>
          <p:nvPr/>
        </p:nvSpPr>
        <p:spPr>
          <a:xfrm>
            <a:off x="5954114" y="585419"/>
            <a:ext cx="25196000" cy="15008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572" b="1" dirty="0">
                <a:solidFill>
                  <a:srgbClr val="4755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  <a:p>
            <a:pPr algn="ctr"/>
            <a:r>
              <a:rPr lang="en-US" sz="2743" b="1" dirty="0">
                <a:solidFill>
                  <a:srgbClr val="4755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Authors</a:t>
            </a:r>
          </a:p>
          <a:p>
            <a:pPr algn="ctr"/>
            <a:r>
              <a:rPr lang="en-US" sz="2438" b="1" dirty="0">
                <a:solidFill>
                  <a:srgbClr val="4755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Institutional affiliations </a:t>
            </a:r>
            <a:endParaRPr lang="en-US" sz="3658" b="1" dirty="0">
              <a:solidFill>
                <a:srgbClr val="4755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4C480A-75F5-B046-BFA5-204C04FF9E4C}"/>
              </a:ext>
            </a:extLst>
          </p:cNvPr>
          <p:cNvSpPr txBox="1"/>
          <p:nvPr/>
        </p:nvSpPr>
        <p:spPr>
          <a:xfrm>
            <a:off x="112003" y="3724908"/>
            <a:ext cx="52997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 or Two Sentence Lay Summary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5EB2E1-A9C8-CA46-92FA-AAB89B4937E7}"/>
              </a:ext>
            </a:extLst>
          </p:cNvPr>
          <p:cNvSpPr txBox="1"/>
          <p:nvPr/>
        </p:nvSpPr>
        <p:spPr>
          <a:xfrm>
            <a:off x="112002" y="7515503"/>
            <a:ext cx="52085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64C6FB-4424-1E45-A5F6-A701A1A4E289}"/>
              </a:ext>
            </a:extLst>
          </p:cNvPr>
          <p:cNvSpPr txBox="1"/>
          <p:nvPr/>
        </p:nvSpPr>
        <p:spPr>
          <a:xfrm>
            <a:off x="104110" y="11455327"/>
            <a:ext cx="52680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1290" indent="-26129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F94B302-03EF-4E46-8253-C6266373418C}"/>
              </a:ext>
            </a:extLst>
          </p:cNvPr>
          <p:cNvSpPr txBox="1"/>
          <p:nvPr/>
        </p:nvSpPr>
        <p:spPr>
          <a:xfrm>
            <a:off x="7227787" y="8520349"/>
            <a:ext cx="5249363" cy="373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1290" indent="-261290">
              <a:buFont typeface="Arial" panose="020B0604020202020204" pitchFamily="34" charset="0"/>
              <a:buChar char="•"/>
            </a:pPr>
            <a:endParaRPr lang="en-US" sz="1829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463DA8A-06A0-784D-89C7-CB58B1FCDEE5}"/>
              </a:ext>
            </a:extLst>
          </p:cNvPr>
          <p:cNvSpPr txBox="1"/>
          <p:nvPr/>
        </p:nvSpPr>
        <p:spPr>
          <a:xfrm>
            <a:off x="112002" y="12777869"/>
            <a:ext cx="1981049" cy="40011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9C79C5-2F98-B947-A365-ED144419AED9}"/>
              </a:ext>
            </a:extLst>
          </p:cNvPr>
          <p:cNvSpPr txBox="1"/>
          <p:nvPr/>
        </p:nvSpPr>
        <p:spPr>
          <a:xfrm>
            <a:off x="3198342" y="12777868"/>
            <a:ext cx="2359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1290" indent="-26129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FD8735E-E5A5-3444-832C-E6E23F407B22}"/>
              </a:ext>
            </a:extLst>
          </p:cNvPr>
          <p:cNvSpPr txBox="1"/>
          <p:nvPr/>
        </p:nvSpPr>
        <p:spPr>
          <a:xfrm>
            <a:off x="15000739" y="11011259"/>
            <a:ext cx="8374409" cy="373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1290" indent="-261290">
              <a:buFont typeface="Arial" panose="020B0604020202020204" pitchFamily="34" charset="0"/>
              <a:buChar char="•"/>
            </a:pPr>
            <a:endParaRPr lang="en-US" sz="1829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Box 13">
            <a:extLst>
              <a:ext uri="{FF2B5EF4-FFF2-40B4-BE49-F238E27FC236}">
                <a16:creationId xmlns:a16="http://schemas.microsoft.com/office/drawing/2014/main" id="{0E04CFE9-E21B-724E-A58F-A62BBF7580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27292" y="3570420"/>
            <a:ext cx="8160097" cy="680874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116809" tIns="58411" rIns="116809" bIns="58411">
            <a:spAutoFit/>
          </a:bodyPr>
          <a:lstStyle/>
          <a:p>
            <a:pPr algn="ctr" defTabSz="3207844" eaLnBrk="0" hangingPunct="0"/>
            <a:r>
              <a:rPr lang="en-US" sz="3658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8BA61F2-B859-484E-B92A-384BE4A9DFD1}"/>
              </a:ext>
            </a:extLst>
          </p:cNvPr>
          <p:cNvSpPr txBox="1"/>
          <p:nvPr/>
        </p:nvSpPr>
        <p:spPr>
          <a:xfrm>
            <a:off x="20296807" y="14426363"/>
            <a:ext cx="4380915" cy="326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1290" indent="-261290">
              <a:buFont typeface="Arial" panose="020B0604020202020204" pitchFamily="34" charset="0"/>
              <a:buChar char="•"/>
            </a:pPr>
            <a:endParaRPr lang="en-US" sz="1524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1401272-8869-CA4C-B9A0-FF646D4EDAA7}"/>
              </a:ext>
            </a:extLst>
          </p:cNvPr>
          <p:cNvSpPr txBox="1"/>
          <p:nvPr/>
        </p:nvSpPr>
        <p:spPr>
          <a:xfrm>
            <a:off x="20678156" y="8671236"/>
            <a:ext cx="198241" cy="326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62" dirty="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</a:p>
        </p:txBody>
      </p:sp>
      <p:sp>
        <p:nvSpPr>
          <p:cNvPr id="24" name="Text Box 13">
            <a:extLst>
              <a:ext uri="{FF2B5EF4-FFF2-40B4-BE49-F238E27FC236}">
                <a16:creationId xmlns:a16="http://schemas.microsoft.com/office/drawing/2014/main" id="{9EB0C5AC-2C93-B04C-9F4E-1C57E64976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27292" y="9250688"/>
            <a:ext cx="8160097" cy="680874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116809" tIns="58411" rIns="116809" bIns="58411">
            <a:spAutoFit/>
          </a:bodyPr>
          <a:lstStyle/>
          <a:p>
            <a:pPr algn="ctr" defTabSz="3207844" eaLnBrk="0" hangingPunct="0"/>
            <a:r>
              <a:rPr lang="en-US" sz="3658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25" name="Text Box 13">
            <a:extLst>
              <a:ext uri="{FF2B5EF4-FFF2-40B4-BE49-F238E27FC236}">
                <a16:creationId xmlns:a16="http://schemas.microsoft.com/office/drawing/2014/main" id="{53E31B9B-0A13-A146-83C6-B7C9C3852B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27292" y="13853093"/>
            <a:ext cx="8160097" cy="680874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116809" tIns="58411" rIns="116809" bIns="58411">
            <a:spAutoFit/>
          </a:bodyPr>
          <a:lstStyle/>
          <a:p>
            <a:pPr algn="ctr" defTabSz="3207844" eaLnBrk="0" hangingPunct="0"/>
            <a:r>
              <a:rPr lang="en-US" sz="3658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D099A32-4661-3649-9C3F-E8552014DF48}"/>
              </a:ext>
            </a:extLst>
          </p:cNvPr>
          <p:cNvSpPr txBox="1"/>
          <p:nvPr/>
        </p:nvSpPr>
        <p:spPr>
          <a:xfrm>
            <a:off x="6943001" y="10977501"/>
            <a:ext cx="8374408" cy="373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1290" indent="-261290">
              <a:buFont typeface="Arial" panose="020B0604020202020204" pitchFamily="34" charset="0"/>
              <a:buChar char="•"/>
            </a:pPr>
            <a:endParaRPr lang="en-US" sz="1829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 Box 13">
            <a:extLst>
              <a:ext uri="{FF2B5EF4-FFF2-40B4-BE49-F238E27FC236}">
                <a16:creationId xmlns:a16="http://schemas.microsoft.com/office/drawing/2014/main" id="{8AAD0E85-797E-CD45-9105-D777079A62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27787" y="3570420"/>
            <a:ext cx="8160097" cy="680874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116809" tIns="58411" rIns="116809" bIns="58411">
            <a:spAutoFit/>
          </a:bodyPr>
          <a:lstStyle/>
          <a:p>
            <a:pPr algn="ctr" defTabSz="3207844" eaLnBrk="0" hangingPunct="0"/>
            <a:r>
              <a:rPr lang="en-US" sz="3658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B7BA897-699F-434E-993F-86AD2D5E17A6}"/>
              </a:ext>
            </a:extLst>
          </p:cNvPr>
          <p:cNvSpPr txBox="1"/>
          <p:nvPr/>
        </p:nvSpPr>
        <p:spPr>
          <a:xfrm>
            <a:off x="10691885" y="14392605"/>
            <a:ext cx="4380915" cy="326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1290" indent="-261290">
              <a:buFont typeface="Arial" panose="020B0604020202020204" pitchFamily="34" charset="0"/>
              <a:buChar char="•"/>
            </a:pPr>
            <a:endParaRPr lang="en-US" sz="1524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9" name="Chart 28">
            <a:extLst>
              <a:ext uri="{FF2B5EF4-FFF2-40B4-BE49-F238E27FC236}">
                <a16:creationId xmlns:a16="http://schemas.microsoft.com/office/drawing/2014/main" id="{24AEAB74-AC87-DD47-9909-92C35632DE1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2039579"/>
              </p:ext>
            </p:extLst>
          </p:nvPr>
        </p:nvGraphicFramePr>
        <p:xfrm>
          <a:off x="7227788" y="4511960"/>
          <a:ext cx="8160097" cy="24262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0" name="TextBox 29">
            <a:extLst>
              <a:ext uri="{FF2B5EF4-FFF2-40B4-BE49-F238E27FC236}">
                <a16:creationId xmlns:a16="http://schemas.microsoft.com/office/drawing/2014/main" id="{D29CCA1B-61AD-1E4A-8743-05E34D88FE76}"/>
              </a:ext>
            </a:extLst>
          </p:cNvPr>
          <p:cNvSpPr txBox="1"/>
          <p:nvPr/>
        </p:nvSpPr>
        <p:spPr>
          <a:xfrm>
            <a:off x="9932529" y="8637478"/>
            <a:ext cx="249031" cy="326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62" dirty="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</a:p>
        </p:txBody>
      </p:sp>
      <p:sp>
        <p:nvSpPr>
          <p:cNvPr id="31" name="Text Box 13">
            <a:extLst>
              <a:ext uri="{FF2B5EF4-FFF2-40B4-BE49-F238E27FC236}">
                <a16:creationId xmlns:a16="http://schemas.microsoft.com/office/drawing/2014/main" id="{0243980D-1738-C246-A25C-EFDAE3412B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27787" y="7388833"/>
            <a:ext cx="8160097" cy="680874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116809" tIns="58411" rIns="116809" bIns="58411">
            <a:spAutoFit/>
          </a:bodyPr>
          <a:lstStyle/>
          <a:p>
            <a:pPr algn="ctr" defTabSz="3207844" eaLnBrk="0" hangingPunct="0"/>
            <a:r>
              <a:rPr lang="en-US" sz="3658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32" name="Text Box 13">
            <a:extLst>
              <a:ext uri="{FF2B5EF4-FFF2-40B4-BE49-F238E27FC236}">
                <a16:creationId xmlns:a16="http://schemas.microsoft.com/office/drawing/2014/main" id="{E3D1EECF-1EC2-6245-8E2F-2F0245DF6B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27787" y="15139293"/>
            <a:ext cx="8160097" cy="680874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116809" tIns="58411" rIns="116809" bIns="58411">
            <a:spAutoFit/>
          </a:bodyPr>
          <a:lstStyle/>
          <a:p>
            <a:pPr algn="ctr" defTabSz="3207844" eaLnBrk="0" hangingPunct="0"/>
            <a:r>
              <a:rPr lang="en-US" sz="3658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36" name="Text Box 13">
            <a:extLst>
              <a:ext uri="{FF2B5EF4-FFF2-40B4-BE49-F238E27FC236}">
                <a16:creationId xmlns:a16="http://schemas.microsoft.com/office/drawing/2014/main" id="{6BD4C696-F8C6-2944-A70A-DA2FA920EB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004" y="6603460"/>
            <a:ext cx="6695134" cy="680874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116809" tIns="58411" rIns="116809" bIns="58411">
            <a:spAutoFit/>
          </a:bodyPr>
          <a:lstStyle/>
          <a:p>
            <a:pPr algn="ctr" defTabSz="3207844" eaLnBrk="0" hangingPunct="0"/>
            <a:r>
              <a:rPr lang="en-US" sz="3658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37" name="Text Box 13">
            <a:extLst>
              <a:ext uri="{FF2B5EF4-FFF2-40B4-BE49-F238E27FC236}">
                <a16:creationId xmlns:a16="http://schemas.microsoft.com/office/drawing/2014/main" id="{4F0B7058-FA7D-E047-AF3D-DA93D36D45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003" y="10623307"/>
            <a:ext cx="6695134" cy="680874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116809" tIns="58411" rIns="116809" bIns="58411">
            <a:spAutoFit/>
          </a:bodyPr>
          <a:lstStyle/>
          <a:p>
            <a:pPr algn="ctr" defTabSz="3207844" eaLnBrk="0" hangingPunct="0"/>
            <a:r>
              <a:rPr lang="en-US" sz="3658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8BDEC4D-C856-9848-BD0A-6FCAF3C148B6}"/>
              </a:ext>
            </a:extLst>
          </p:cNvPr>
          <p:cNvSpPr/>
          <p:nvPr/>
        </p:nvSpPr>
        <p:spPr>
          <a:xfrm>
            <a:off x="16794572" y="20398106"/>
            <a:ext cx="14863542" cy="14463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133" dirty="0">
                <a:latin typeface="Arial" panose="020B0604020202020204" pitchFamily="34" charset="0"/>
                <a:cs typeface="Arial" panose="020B0604020202020204" pitchFamily="34" charset="0"/>
              </a:rPr>
              <a:t>The Levy CIMAR is a collaboration of Tufts Medical Center and the Tufts University Office of the Vice Provost for Research (OVPR) Research and Scholarship Strategic Plan (RSSP).</a:t>
            </a:r>
          </a:p>
          <a:p>
            <a:endParaRPr lang="en-US" sz="2133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Additional credits if applicable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7BA389F-9542-B84A-9F31-3F30EBF4B4E0}"/>
              </a:ext>
            </a:extLst>
          </p:cNvPr>
          <p:cNvSpPr txBox="1"/>
          <p:nvPr/>
        </p:nvSpPr>
        <p:spPr>
          <a:xfrm>
            <a:off x="24327775" y="11011259"/>
            <a:ext cx="8374409" cy="373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1290" indent="-261290">
              <a:buFont typeface="Arial" panose="020B0604020202020204" pitchFamily="34" charset="0"/>
              <a:buChar char="•"/>
            </a:pPr>
            <a:endParaRPr lang="en-US" sz="1829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 Box 13">
            <a:extLst>
              <a:ext uri="{FF2B5EF4-FFF2-40B4-BE49-F238E27FC236}">
                <a16:creationId xmlns:a16="http://schemas.microsoft.com/office/drawing/2014/main" id="{0CAD417B-024C-094B-8A6A-B0EF37394D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80501" y="3570420"/>
            <a:ext cx="8160097" cy="680874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116809" tIns="58411" rIns="116809" bIns="58411">
            <a:spAutoFit/>
          </a:bodyPr>
          <a:lstStyle/>
          <a:p>
            <a:pPr algn="ctr" defTabSz="3207844" eaLnBrk="0" hangingPunct="0"/>
            <a:r>
              <a:rPr lang="en-US" sz="3658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4B833AB-12E4-9343-B802-C79597F65CB4}"/>
              </a:ext>
            </a:extLst>
          </p:cNvPr>
          <p:cNvSpPr txBox="1"/>
          <p:nvPr/>
        </p:nvSpPr>
        <p:spPr>
          <a:xfrm>
            <a:off x="29037103" y="14426363"/>
            <a:ext cx="4380915" cy="326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1290" indent="-261290">
              <a:buFont typeface="Arial" panose="020B0604020202020204" pitchFamily="34" charset="0"/>
              <a:buChar char="•"/>
            </a:pPr>
            <a:endParaRPr lang="en-US" sz="1524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7CF2068-D079-8341-BD73-FA44D52018F3}"/>
              </a:ext>
            </a:extLst>
          </p:cNvPr>
          <p:cNvSpPr txBox="1"/>
          <p:nvPr/>
        </p:nvSpPr>
        <p:spPr>
          <a:xfrm>
            <a:off x="29331366" y="8671236"/>
            <a:ext cx="198241" cy="326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62" dirty="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</a:p>
        </p:txBody>
      </p:sp>
      <p:sp>
        <p:nvSpPr>
          <p:cNvPr id="39" name="Text Box 13">
            <a:extLst>
              <a:ext uri="{FF2B5EF4-FFF2-40B4-BE49-F238E27FC236}">
                <a16:creationId xmlns:a16="http://schemas.microsoft.com/office/drawing/2014/main" id="{56CD5408-15D5-3E42-A129-F6CA74291A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80500" y="7324230"/>
            <a:ext cx="8160097" cy="680874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116809" tIns="58411" rIns="116809" bIns="58411">
            <a:spAutoFit/>
          </a:bodyPr>
          <a:lstStyle/>
          <a:p>
            <a:pPr algn="ctr" defTabSz="3207844" eaLnBrk="0" hangingPunct="0"/>
            <a:r>
              <a:rPr lang="en-US" sz="3658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40" name="Text Box 13">
            <a:extLst>
              <a:ext uri="{FF2B5EF4-FFF2-40B4-BE49-F238E27FC236}">
                <a16:creationId xmlns:a16="http://schemas.microsoft.com/office/drawing/2014/main" id="{A2D4719B-643A-554C-99C9-EE12B6E148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80502" y="15159377"/>
            <a:ext cx="8160097" cy="680874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116809" tIns="58411" rIns="116809" bIns="58411">
            <a:spAutoFit/>
          </a:bodyPr>
          <a:lstStyle/>
          <a:p>
            <a:pPr algn="ctr" defTabSz="3207844" eaLnBrk="0" hangingPunct="0"/>
            <a:r>
              <a:rPr lang="en-US" sz="3658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52434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8757</TotalTime>
  <Words>71</Words>
  <Application>Microsoft Macintosh PowerPoint</Application>
  <PresentationFormat>Custom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Mycynek, Rima Chaddha</dc:creator>
  <cp:lastModifiedBy>Mycynek, Rima Chaddha</cp:lastModifiedBy>
  <cp:revision>18</cp:revision>
  <dcterms:created xsi:type="dcterms:W3CDTF">2019-02-27T17:51:33Z</dcterms:created>
  <dcterms:modified xsi:type="dcterms:W3CDTF">2020-10-26T15:54:37Z</dcterms:modified>
</cp:coreProperties>
</file>